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10018713" cy="14446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2" autoAdjust="0"/>
    <p:restoredTop sz="94629" autoAdjust="0"/>
  </p:normalViewPr>
  <p:slideViewPr>
    <p:cSldViewPr>
      <p:cViewPr>
        <p:scale>
          <a:sx n="110" d="100"/>
          <a:sy n="110" d="100"/>
        </p:scale>
        <p:origin x="-2670" y="146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534" cy="722313"/>
          </a:xfrm>
          <a:prstGeom prst="rect">
            <a:avLst/>
          </a:prstGeom>
        </p:spPr>
        <p:txBody>
          <a:bodyPr vert="horz" lIns="134181" tIns="67091" rIns="134181" bIns="67091" rtlCol="0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3841" y="1"/>
            <a:ext cx="4342534" cy="722313"/>
          </a:xfrm>
          <a:prstGeom prst="rect">
            <a:avLst/>
          </a:prstGeom>
        </p:spPr>
        <p:txBody>
          <a:bodyPr vert="horz" lIns="134181" tIns="67091" rIns="134181" bIns="67091" rtlCol="0"/>
          <a:lstStyle>
            <a:lvl1pPr algn="r">
              <a:defRPr sz="1700"/>
            </a:lvl1pPr>
          </a:lstStyle>
          <a:p>
            <a:fld id="{E202E608-09C0-4E73-8B54-2DCC4FA08089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78150" y="1084263"/>
            <a:ext cx="4062413" cy="5416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4181" tIns="67091" rIns="134181" bIns="6709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04" y="6863132"/>
            <a:ext cx="8015907" cy="6500811"/>
          </a:xfrm>
          <a:prstGeom prst="rect">
            <a:avLst/>
          </a:prstGeom>
        </p:spPr>
        <p:txBody>
          <a:bodyPr vert="horz" lIns="134181" tIns="67091" rIns="134181" bIns="6709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13721615"/>
            <a:ext cx="4342534" cy="722313"/>
          </a:xfrm>
          <a:prstGeom prst="rect">
            <a:avLst/>
          </a:prstGeom>
        </p:spPr>
        <p:txBody>
          <a:bodyPr vert="horz" lIns="134181" tIns="67091" rIns="134181" bIns="67091" rtlCol="0" anchor="b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3841" y="13721615"/>
            <a:ext cx="4342534" cy="722313"/>
          </a:xfrm>
          <a:prstGeom prst="rect">
            <a:avLst/>
          </a:prstGeom>
        </p:spPr>
        <p:txBody>
          <a:bodyPr vert="horz" lIns="134181" tIns="67091" rIns="134181" bIns="67091" rtlCol="0" anchor="b"/>
          <a:lstStyle>
            <a:lvl1pPr algn="r">
              <a:defRPr sz="1700"/>
            </a:lvl1pPr>
          </a:lstStyle>
          <a:p>
            <a:fld id="{10F5C7AE-6495-4F62-99C8-C9158CBB47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83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C7AE-6495-4F62-99C8-C9158CBB474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916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3B557-B455-42E5-8036-6163B54B7829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5E566-5593-4C06-9465-95A5576CB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50BAD-3919-4D02-93EF-CDC5A95B0C6F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141D8-5001-4BC4-AC49-3AAFE7A27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B443C-76F6-438F-93B4-56BB8E2FE5B5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41B07-A19C-4284-B714-E9E4AB234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60625-27BE-4BA3-B5E3-736619A1CC38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01F61-AA66-4693-987A-E21F5C065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6BBC3-99CB-4B92-89B8-AD6D1D36E965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EED66-C553-4A8B-BC79-C5DFF107B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351CC-4690-4FB7-9CB0-ECC407FA2531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2E9FC-C39A-4F71-A574-59C74132C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3A830-AEFC-4C2E-A083-04950F534F2D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E47D0-3ABE-4C8F-90D9-C798A2D73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F1115-72E7-42C2-B0D6-F247C00E5835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9CDB9-8B53-41CD-B015-90689EA12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FEA74-16BD-4787-8BF1-15CE826AB0FD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C159F-60F3-4ED7-9AA5-C77F8E92A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B7E30-1292-4C19-8711-19A13A9D13E3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A6374-93DC-4CAD-94FB-2D95BAAFC6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52FCC-3B6D-46FA-A964-30E3BDAA483C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0F702-524F-453E-8ED3-6637E986E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58353D-9DC8-478F-B491-119568888480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E234E8-0257-4407-A0C4-E9213B57D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16632" y="35495"/>
            <a:ext cx="6741368" cy="877227"/>
          </a:xfrm>
        </p:spPr>
        <p:txBody>
          <a:bodyPr/>
          <a:lstStyle/>
          <a:p>
            <a:r>
              <a:rPr lang="ru-RU" sz="2200" dirty="0" smtClean="0">
                <a:solidFill>
                  <a:srgbClr val="7030A0"/>
                </a:solidFill>
                <a:cs typeface="Times New Roman" pitchFamily="18" charset="0"/>
              </a:rPr>
              <a:t>Порядок предоставления потребителями показаний учета в </a:t>
            </a:r>
            <a:r>
              <a:rPr lang="ru-RU" sz="2200" dirty="0" err="1" smtClean="0">
                <a:solidFill>
                  <a:srgbClr val="7030A0"/>
                </a:solidFill>
                <a:cs typeface="Times New Roman" pitchFamily="18" charset="0"/>
              </a:rPr>
              <a:t>энергоснабжающую</a:t>
            </a:r>
            <a:r>
              <a:rPr lang="ru-RU" sz="2200" dirty="0" smtClean="0">
                <a:solidFill>
                  <a:srgbClr val="7030A0"/>
                </a:solidFill>
                <a:cs typeface="Times New Roman" pitchFamily="18" charset="0"/>
              </a:rPr>
              <a:t> организацию -</a:t>
            </a:r>
            <a:r>
              <a:rPr lang="en-US" sz="2200" dirty="0" smtClean="0">
                <a:solidFill>
                  <a:srgbClr val="7030A0"/>
                </a:solidFill>
                <a:cs typeface="Times New Roman" pitchFamily="18" charset="0"/>
              </a:rPr>
              <a:t>                   </a:t>
            </a:r>
            <a:r>
              <a:rPr lang="ru-RU" sz="2200" dirty="0" smtClean="0">
                <a:solidFill>
                  <a:srgbClr val="7030A0"/>
                </a:solidFill>
                <a:cs typeface="Times New Roman" pitchFamily="18" charset="0"/>
              </a:rPr>
              <a:t> ООО «</a:t>
            </a:r>
            <a:r>
              <a:rPr lang="ru-RU" sz="2200" dirty="0" err="1" smtClean="0">
                <a:solidFill>
                  <a:srgbClr val="7030A0"/>
                </a:solidFill>
                <a:cs typeface="Times New Roman" pitchFamily="18" charset="0"/>
              </a:rPr>
              <a:t>Химград</a:t>
            </a:r>
            <a:r>
              <a:rPr lang="ru-RU" sz="2200" dirty="0" smtClean="0">
                <a:solidFill>
                  <a:srgbClr val="7030A0"/>
                </a:solidFill>
                <a:cs typeface="Times New Roman" pitchFamily="18" charset="0"/>
              </a:rPr>
              <a:t>» </a:t>
            </a:r>
          </a:p>
        </p:txBody>
      </p:sp>
      <p:sp>
        <p:nvSpPr>
          <p:cNvPr id="13314" name="TextBox 9"/>
          <p:cNvSpPr txBox="1">
            <a:spLocks noChangeArrowheads="1"/>
          </p:cNvSpPr>
          <p:nvPr/>
        </p:nvSpPr>
        <p:spPr bwMode="auto">
          <a:xfrm>
            <a:off x="174161" y="971600"/>
            <a:ext cx="19376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C3300"/>
                </a:solidFill>
                <a:latin typeface="Calibri" pitchFamily="34" charset="0"/>
              </a:rPr>
              <a:t>Показания прибора учета </a:t>
            </a:r>
          </a:p>
          <a:p>
            <a:pPr algn="ctr"/>
            <a:r>
              <a:rPr lang="ru-RU" sz="1200" b="1" dirty="0" smtClean="0">
                <a:solidFill>
                  <a:srgbClr val="CC3300"/>
                </a:solidFill>
                <a:latin typeface="Calibri" pitchFamily="34" charset="0"/>
              </a:rPr>
              <a:t>водоснабжения</a:t>
            </a:r>
            <a:endParaRPr lang="ru-RU" sz="12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5048" y="2762280"/>
            <a:ext cx="2135872" cy="1737711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 smtClean="0"/>
              <a:t>Заверенная типовая форма отчета в двух экземплярах предоставляется в отдел производственного контроля ООО «</a:t>
            </a:r>
            <a:r>
              <a:rPr lang="ru-RU" sz="1200" dirty="0" err="1" smtClean="0"/>
              <a:t>Химград</a:t>
            </a:r>
            <a:r>
              <a:rPr lang="ru-RU" sz="1200" dirty="0" smtClean="0"/>
              <a:t>» (</a:t>
            </a:r>
            <a:r>
              <a:rPr lang="ru-RU" sz="1200" dirty="0" err="1" smtClean="0"/>
              <a:t>зд</a:t>
            </a:r>
            <a:r>
              <a:rPr lang="ru-RU" sz="1200" dirty="0" smtClean="0"/>
              <a:t>. № 287, 3-тий этаж, </a:t>
            </a:r>
            <a:r>
              <a:rPr lang="ru-RU" sz="1200" dirty="0" err="1" smtClean="0"/>
              <a:t>каб</a:t>
            </a:r>
            <a:r>
              <a:rPr lang="ru-RU" sz="1200" dirty="0" smtClean="0"/>
              <a:t>. № 312) не позднее 2 числа месяца, следующего за отчетным периодом</a:t>
            </a:r>
            <a:endParaRPr lang="ru-RU" sz="1200" dirty="0"/>
          </a:p>
        </p:txBody>
      </p:sp>
      <p:sp>
        <p:nvSpPr>
          <p:cNvPr id="31" name="Стрелка вниз 30"/>
          <p:cNvSpPr/>
          <p:nvPr/>
        </p:nvSpPr>
        <p:spPr>
          <a:xfrm>
            <a:off x="1071546" y="2317213"/>
            <a:ext cx="142876" cy="357190"/>
          </a:xfrm>
          <a:prstGeom prst="down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1" y="8358214"/>
            <a:ext cx="6885384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ru-RU" sz="700" dirty="0">
              <a:solidFill>
                <a:schemeClr val="hlink"/>
              </a:solidFill>
            </a:endParaRPr>
          </a:p>
          <a:p>
            <a:endParaRPr lang="ru-RU" sz="600" b="1" i="1" u="sng" dirty="0" smtClean="0">
              <a:solidFill>
                <a:srgbClr val="FF0000"/>
              </a:solidFill>
            </a:endParaRPr>
          </a:p>
          <a:p>
            <a:endParaRPr lang="ru-RU" sz="600" b="1" i="1" u="sng" dirty="0">
              <a:solidFill>
                <a:srgbClr val="FF0000"/>
              </a:solidFill>
            </a:endParaRPr>
          </a:p>
          <a:p>
            <a:endParaRPr lang="ru-RU" sz="600" b="1" i="1" u="sng" dirty="0" smtClean="0">
              <a:solidFill>
                <a:srgbClr val="FF0000"/>
              </a:solidFill>
            </a:endParaRPr>
          </a:p>
          <a:p>
            <a:endParaRPr lang="ru-RU" sz="600" b="1" i="1" u="sng" dirty="0">
              <a:solidFill>
                <a:srgbClr val="FF0000"/>
              </a:solidFill>
            </a:endParaRPr>
          </a:p>
          <a:p>
            <a:pPr algn="r"/>
            <a:r>
              <a:rPr lang="en-US" sz="800" i="1" dirty="0" smtClean="0">
                <a:solidFill>
                  <a:srgbClr val="FF0000"/>
                </a:solidFill>
              </a:rPr>
              <a:t> </a:t>
            </a:r>
            <a:r>
              <a:rPr lang="ru-RU" sz="800" i="1" dirty="0" smtClean="0">
                <a:solidFill>
                  <a:srgbClr val="FF0000"/>
                </a:solidFill>
              </a:rPr>
              <a:t>* </a:t>
            </a:r>
            <a:r>
              <a:rPr lang="ru-RU" sz="800" i="1" dirty="0">
                <a:solidFill>
                  <a:srgbClr val="FF0000"/>
                </a:solidFill>
              </a:rPr>
              <a:t>Форма Отчета размещена на официальном сайте ООО «</a:t>
            </a:r>
            <a:r>
              <a:rPr lang="ru-RU" sz="800" i="1" dirty="0" err="1">
                <a:solidFill>
                  <a:srgbClr val="FF0000"/>
                </a:solidFill>
              </a:rPr>
              <a:t>Химград</a:t>
            </a:r>
            <a:r>
              <a:rPr lang="ru-RU" sz="800" i="1" dirty="0">
                <a:solidFill>
                  <a:srgbClr val="FF0000"/>
                </a:solidFill>
              </a:rPr>
              <a:t>» </a:t>
            </a:r>
            <a:r>
              <a:rPr lang="en-US" sz="800" i="1" dirty="0" smtClean="0">
                <a:solidFill>
                  <a:srgbClr val="FF0000"/>
                </a:solidFill>
              </a:rPr>
              <a:t>www</a:t>
            </a:r>
            <a:r>
              <a:rPr lang="ru-RU" sz="800" i="1" dirty="0" smtClean="0">
                <a:solidFill>
                  <a:srgbClr val="FF0000"/>
                </a:solidFill>
              </a:rPr>
              <a:t>.</a:t>
            </a:r>
            <a:r>
              <a:rPr lang="en-US" sz="800" i="1" dirty="0" err="1">
                <a:solidFill>
                  <a:srgbClr val="FF0000"/>
                </a:solidFill>
              </a:rPr>
              <a:t>humgrad</a:t>
            </a:r>
            <a:r>
              <a:rPr lang="ru-RU" sz="800" i="1" dirty="0">
                <a:solidFill>
                  <a:srgbClr val="FF0000"/>
                </a:solidFill>
              </a:rPr>
              <a:t>.</a:t>
            </a:r>
            <a:r>
              <a:rPr lang="en-US" sz="800" i="1" dirty="0" err="1">
                <a:solidFill>
                  <a:srgbClr val="FF0000"/>
                </a:solidFill>
              </a:rPr>
              <a:t>ru</a:t>
            </a:r>
            <a:endParaRPr lang="ru-RU" sz="800" dirty="0">
              <a:solidFill>
                <a:srgbClr val="FF0000"/>
              </a:solidFill>
            </a:endParaRPr>
          </a:p>
          <a:p>
            <a:pPr algn="r"/>
            <a:r>
              <a:rPr lang="ru-RU" sz="800" i="1" dirty="0">
                <a:solidFill>
                  <a:srgbClr val="FF0000"/>
                </a:solidFill>
              </a:rPr>
              <a:t>** Форма Акта размещена на официальном сайте ООО «</a:t>
            </a:r>
            <a:r>
              <a:rPr lang="ru-RU" sz="800" i="1" dirty="0" err="1" smtClean="0">
                <a:solidFill>
                  <a:srgbClr val="FF0000"/>
                </a:solidFill>
              </a:rPr>
              <a:t>Химград</a:t>
            </a:r>
            <a:r>
              <a:rPr lang="ru-RU" sz="800" i="1" dirty="0" smtClean="0">
                <a:solidFill>
                  <a:srgbClr val="FF0000"/>
                </a:solidFill>
              </a:rPr>
              <a:t>» </a:t>
            </a:r>
            <a:r>
              <a:rPr lang="en-US" sz="800" i="1" dirty="0" smtClean="0">
                <a:solidFill>
                  <a:srgbClr val="FF0000"/>
                </a:solidFill>
              </a:rPr>
              <a:t>www</a:t>
            </a:r>
            <a:r>
              <a:rPr lang="ru-RU" sz="800" i="1" dirty="0" smtClean="0">
                <a:solidFill>
                  <a:srgbClr val="FF0000"/>
                </a:solidFill>
              </a:rPr>
              <a:t>.</a:t>
            </a:r>
            <a:r>
              <a:rPr lang="en-US" sz="800" i="1" dirty="0" err="1">
                <a:solidFill>
                  <a:srgbClr val="FF0000"/>
                </a:solidFill>
              </a:rPr>
              <a:t>humgrad</a:t>
            </a:r>
            <a:r>
              <a:rPr lang="ru-RU" sz="800" i="1" dirty="0">
                <a:solidFill>
                  <a:srgbClr val="FF0000"/>
                </a:solidFill>
              </a:rPr>
              <a:t>.</a:t>
            </a:r>
            <a:r>
              <a:rPr lang="en-US" sz="800" i="1" dirty="0" err="1">
                <a:solidFill>
                  <a:srgbClr val="FF0000"/>
                </a:solidFill>
              </a:rPr>
              <a:t>ru</a:t>
            </a:r>
            <a:endParaRPr lang="ru-RU" sz="800" dirty="0">
              <a:solidFill>
                <a:srgbClr val="FF0000"/>
              </a:solidFill>
            </a:endParaRPr>
          </a:p>
        </p:txBody>
      </p:sp>
      <p:sp>
        <p:nvSpPr>
          <p:cNvPr id="27" name="TextBox 9"/>
          <p:cNvSpPr txBox="1">
            <a:spLocks noChangeArrowheads="1"/>
          </p:cNvSpPr>
          <p:nvPr/>
        </p:nvSpPr>
        <p:spPr bwMode="auto">
          <a:xfrm>
            <a:off x="2473870" y="971600"/>
            <a:ext cx="19376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C3300"/>
                </a:solidFill>
                <a:latin typeface="Calibri" pitchFamily="34" charset="0"/>
              </a:rPr>
              <a:t>Показания прибора учета </a:t>
            </a:r>
          </a:p>
          <a:p>
            <a:pPr algn="ctr"/>
            <a:r>
              <a:rPr lang="ru-RU" sz="1200" b="1" dirty="0" smtClean="0">
                <a:solidFill>
                  <a:srgbClr val="CC3300"/>
                </a:solidFill>
                <a:latin typeface="Calibri" pitchFamily="34" charset="0"/>
              </a:rPr>
              <a:t>теплоснабжения</a:t>
            </a:r>
            <a:endParaRPr lang="ru-RU" sz="12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29" name="TextBox 9"/>
          <p:cNvSpPr txBox="1">
            <a:spLocks noChangeArrowheads="1"/>
          </p:cNvSpPr>
          <p:nvPr/>
        </p:nvSpPr>
        <p:spPr bwMode="auto">
          <a:xfrm>
            <a:off x="4760330" y="957145"/>
            <a:ext cx="19376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C3300"/>
                </a:solidFill>
                <a:latin typeface="Calibri" pitchFamily="34" charset="0"/>
              </a:rPr>
              <a:t>Показания прибора учета </a:t>
            </a:r>
          </a:p>
          <a:p>
            <a:pPr algn="ctr"/>
            <a:r>
              <a:rPr lang="ru-RU" sz="1200" b="1" dirty="0" smtClean="0">
                <a:solidFill>
                  <a:srgbClr val="CC3300"/>
                </a:solidFill>
                <a:latin typeface="Calibri" pitchFamily="34" charset="0"/>
              </a:rPr>
              <a:t>электроснабжения</a:t>
            </a:r>
            <a:endParaRPr lang="ru-RU" sz="12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74" y="1371710"/>
            <a:ext cx="1129217" cy="87593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496" y="1371710"/>
            <a:ext cx="1071570" cy="94550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278" y="1342800"/>
            <a:ext cx="785574" cy="1015828"/>
          </a:xfrm>
          <a:prstGeom prst="rect">
            <a:avLst/>
          </a:prstGeom>
        </p:spPr>
      </p:pic>
      <p:sp>
        <p:nvSpPr>
          <p:cNvPr id="34" name="Стрелка вниз 33"/>
          <p:cNvSpPr/>
          <p:nvPr/>
        </p:nvSpPr>
        <p:spPr>
          <a:xfrm>
            <a:off x="3365166" y="2367001"/>
            <a:ext cx="142876" cy="357190"/>
          </a:xfrm>
          <a:prstGeom prst="down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5657714" y="2358628"/>
            <a:ext cx="142876" cy="357190"/>
          </a:xfrm>
          <a:prstGeom prst="down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378544" y="2762279"/>
            <a:ext cx="2135872" cy="1737711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/>
              <a:t>Заверенные показания в двух экземплярах предоставляется в отдел производственного контроля ООО «</a:t>
            </a:r>
            <a:r>
              <a:rPr lang="ru-RU" sz="1200" dirty="0" err="1"/>
              <a:t>Химград</a:t>
            </a:r>
            <a:r>
              <a:rPr lang="ru-RU" sz="1200" dirty="0"/>
              <a:t>» (</a:t>
            </a:r>
            <a:r>
              <a:rPr lang="ru-RU" sz="1200" dirty="0" err="1"/>
              <a:t>зд</a:t>
            </a:r>
            <a:r>
              <a:rPr lang="ru-RU" sz="1200" dirty="0"/>
              <a:t>. № 287, 3-тий этаж, </a:t>
            </a:r>
            <a:r>
              <a:rPr lang="ru-RU" sz="1200" dirty="0" err="1"/>
              <a:t>каб</a:t>
            </a:r>
            <a:r>
              <a:rPr lang="ru-RU" sz="1200" dirty="0"/>
              <a:t>. № 312) не позднее 2 числа месяца, следующего за отчетным периодом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661216" y="2747825"/>
            <a:ext cx="2135872" cy="1737711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/>
              <a:t>Заверенная типовая форма Акта в двух экземплярах предоставляется в отдел производственного контроля ООО «</a:t>
            </a:r>
            <a:r>
              <a:rPr lang="ru-RU" sz="1200" dirty="0" err="1"/>
              <a:t>Химград</a:t>
            </a:r>
            <a:r>
              <a:rPr lang="ru-RU" sz="1200" dirty="0"/>
              <a:t>» (</a:t>
            </a:r>
            <a:r>
              <a:rPr lang="ru-RU" sz="1200" dirty="0" err="1"/>
              <a:t>зд</a:t>
            </a:r>
            <a:r>
              <a:rPr lang="ru-RU" sz="1200" dirty="0"/>
              <a:t>. № 287, 3-тий этаж, </a:t>
            </a:r>
            <a:r>
              <a:rPr lang="ru-RU" sz="1200" dirty="0" err="1"/>
              <a:t>каб</a:t>
            </a:r>
            <a:r>
              <a:rPr lang="ru-RU" sz="1200" dirty="0"/>
              <a:t>. № 312) не позднее 25 числа отчетного месяца</a:t>
            </a:r>
          </a:p>
        </p:txBody>
      </p:sp>
      <p:sp>
        <p:nvSpPr>
          <p:cNvPr id="41" name="Стрелка вниз 40"/>
          <p:cNvSpPr/>
          <p:nvPr/>
        </p:nvSpPr>
        <p:spPr>
          <a:xfrm>
            <a:off x="1000108" y="4499991"/>
            <a:ext cx="142876" cy="357190"/>
          </a:xfrm>
          <a:prstGeom prst="down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Стрелка вниз 44"/>
          <p:cNvSpPr/>
          <p:nvPr/>
        </p:nvSpPr>
        <p:spPr>
          <a:xfrm>
            <a:off x="3365166" y="4499991"/>
            <a:ext cx="142876" cy="357190"/>
          </a:xfrm>
          <a:prstGeom prst="down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Стрелка вниз 45"/>
          <p:cNvSpPr/>
          <p:nvPr/>
        </p:nvSpPr>
        <p:spPr>
          <a:xfrm>
            <a:off x="5657714" y="4485536"/>
            <a:ext cx="142876" cy="357190"/>
          </a:xfrm>
          <a:prstGeom prst="down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90398" y="4857181"/>
            <a:ext cx="1970450" cy="1226987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/>
              <a:t>Показания прибора учета вносятся в типовую форму Отчета * на бумажном носителе, который заверяется ответственным лицом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2407320" y="4857182"/>
            <a:ext cx="2058568" cy="1534491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/>
              <a:t>Показания прибора учета тепловой энергии оформляются в виде распечатки параметров теплопотребления для теплосчётчиков, которая заверяется ответственным лицом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4782731" y="4857181"/>
            <a:ext cx="1892842" cy="1241442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/>
              <a:t>Показания прибора учета вносятся в типовой Акт ** снятия показаний  на бумажном носителе, который заверяется ответственным лицом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90398" y="6699178"/>
            <a:ext cx="2848594" cy="864096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/>
              <a:t>Ответственное лицо ООО «</a:t>
            </a:r>
            <a:r>
              <a:rPr lang="ru-RU" sz="1200" dirty="0" err="1"/>
              <a:t>Химград</a:t>
            </a:r>
            <a:r>
              <a:rPr lang="ru-RU" sz="1200" dirty="0"/>
              <a:t>», принимающее отчет, визирует оба экземпляра, один из которых возвращается потребителю  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4780828" y="6441358"/>
            <a:ext cx="1970450" cy="1226987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/>
              <a:t>Ответственное лицо ООО «</a:t>
            </a:r>
            <a:r>
              <a:rPr lang="ru-RU" sz="1200" dirty="0" err="1"/>
              <a:t>Химград</a:t>
            </a:r>
            <a:r>
              <a:rPr lang="ru-RU" sz="1200" dirty="0"/>
              <a:t>», принимающее отчет, визирует оба экземпляра, один из которых возвращается потребителю  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4075169" y="7961305"/>
            <a:ext cx="2676109" cy="793817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/>
              <a:t>Ответственное лицо </a:t>
            </a:r>
            <a:endParaRPr lang="ru-RU" sz="1200" dirty="0" smtClean="0"/>
          </a:p>
          <a:p>
            <a:pPr algn="ctr"/>
            <a:r>
              <a:rPr lang="ru-RU" sz="1200" dirty="0" smtClean="0"/>
              <a:t>ООО </a:t>
            </a:r>
            <a:r>
              <a:rPr lang="ru-RU" sz="1200" dirty="0"/>
              <a:t>«</a:t>
            </a:r>
            <a:r>
              <a:rPr lang="ru-RU" sz="1200" dirty="0" err="1"/>
              <a:t>Химград</a:t>
            </a:r>
            <a:r>
              <a:rPr lang="ru-RU" sz="1200" dirty="0"/>
              <a:t>» - </a:t>
            </a:r>
            <a:endParaRPr lang="ru-RU" sz="1200" dirty="0" smtClean="0"/>
          </a:p>
          <a:p>
            <a:pPr algn="ctr"/>
            <a:r>
              <a:rPr lang="ru-RU" sz="1200" dirty="0" err="1" smtClean="0"/>
              <a:t>Мухамадьяров</a:t>
            </a:r>
            <a:r>
              <a:rPr lang="ru-RU" sz="1200" dirty="0" smtClean="0"/>
              <a:t> </a:t>
            </a:r>
            <a:r>
              <a:rPr lang="ru-RU" sz="1200" dirty="0"/>
              <a:t>Фарид </a:t>
            </a:r>
            <a:r>
              <a:rPr lang="ru-RU" sz="1200" dirty="0" err="1"/>
              <a:t>Нуриксанович</a:t>
            </a:r>
            <a:r>
              <a:rPr lang="ru-RU" sz="1200" dirty="0"/>
              <a:t>, </a:t>
            </a:r>
          </a:p>
          <a:p>
            <a:pPr algn="ctr"/>
            <a:r>
              <a:rPr lang="ru-RU" sz="1200" dirty="0"/>
              <a:t>тел. 227-41-46</a:t>
            </a:r>
            <a:endParaRPr lang="ru-RU" sz="1200" dirty="0">
              <a:effectLst/>
            </a:endParaRPr>
          </a:p>
        </p:txBody>
      </p:sp>
      <p:sp>
        <p:nvSpPr>
          <p:cNvPr id="60" name="Стрелка вниз 59"/>
          <p:cNvSpPr/>
          <p:nvPr/>
        </p:nvSpPr>
        <p:spPr>
          <a:xfrm>
            <a:off x="1009632" y="6084168"/>
            <a:ext cx="142876" cy="615010"/>
          </a:xfrm>
          <a:prstGeom prst="down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Стрелка вниз 60"/>
          <p:cNvSpPr/>
          <p:nvPr/>
        </p:nvSpPr>
        <p:spPr>
          <a:xfrm>
            <a:off x="2546349" y="6391673"/>
            <a:ext cx="142876" cy="307505"/>
          </a:xfrm>
          <a:prstGeom prst="down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90398" y="7961305"/>
            <a:ext cx="2767098" cy="771436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/>
              <a:t>Ответственное лицо </a:t>
            </a:r>
            <a:endParaRPr lang="ru-RU" sz="1200" dirty="0" smtClean="0"/>
          </a:p>
          <a:p>
            <a:pPr algn="ctr"/>
            <a:r>
              <a:rPr lang="ru-RU" sz="1200" dirty="0" smtClean="0"/>
              <a:t>ООО </a:t>
            </a:r>
            <a:r>
              <a:rPr lang="ru-RU" sz="1200" dirty="0"/>
              <a:t>«</a:t>
            </a:r>
            <a:r>
              <a:rPr lang="ru-RU" sz="1200" dirty="0" err="1"/>
              <a:t>Химград</a:t>
            </a:r>
            <a:r>
              <a:rPr lang="ru-RU" sz="1200" dirty="0"/>
              <a:t>» - </a:t>
            </a:r>
          </a:p>
          <a:p>
            <a:pPr algn="ctr"/>
            <a:r>
              <a:rPr lang="ru-RU" sz="1200" dirty="0" smtClean="0"/>
              <a:t>Романова </a:t>
            </a:r>
            <a:r>
              <a:rPr lang="ru-RU" sz="1200" dirty="0"/>
              <a:t>Ольга Владимировна, </a:t>
            </a:r>
          </a:p>
          <a:p>
            <a:pPr algn="ctr"/>
            <a:r>
              <a:rPr lang="ru-RU" sz="1200" dirty="0"/>
              <a:t>тел. 227-41-46</a:t>
            </a:r>
            <a:endParaRPr lang="ru-RU" sz="1200" dirty="0">
              <a:effectLst/>
            </a:endParaRPr>
          </a:p>
        </p:txBody>
      </p:sp>
      <p:sp>
        <p:nvSpPr>
          <p:cNvPr id="63" name="Стрелка вниз 62"/>
          <p:cNvSpPr/>
          <p:nvPr/>
        </p:nvSpPr>
        <p:spPr>
          <a:xfrm>
            <a:off x="1443257" y="7539329"/>
            <a:ext cx="142876" cy="408448"/>
          </a:xfrm>
          <a:prstGeom prst="down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Стрелка вниз 63"/>
          <p:cNvSpPr/>
          <p:nvPr/>
        </p:nvSpPr>
        <p:spPr>
          <a:xfrm>
            <a:off x="5688402" y="6130303"/>
            <a:ext cx="142876" cy="357190"/>
          </a:xfrm>
          <a:prstGeom prst="down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Стрелка вниз 64"/>
          <p:cNvSpPr/>
          <p:nvPr/>
        </p:nvSpPr>
        <p:spPr>
          <a:xfrm>
            <a:off x="5701072" y="7668345"/>
            <a:ext cx="130206" cy="303376"/>
          </a:xfrm>
          <a:prstGeom prst="down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992" y="6593480"/>
            <a:ext cx="1751872" cy="1239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290</Words>
  <Application>Microsoft Office PowerPoint</Application>
  <PresentationFormat>Экран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Порядок предоставления потребителями показаний учета в энергоснабжающую организацию -                    ООО «Химград» </vt:lpstr>
    </vt:vector>
  </TitlesOfParts>
  <Company>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получения и оформления ордера на земляные работы в технополисе Химград</dc:title>
  <dc:creator>Пользователь</dc:creator>
  <cp:lastModifiedBy>Admin</cp:lastModifiedBy>
  <cp:revision>111</cp:revision>
  <cp:lastPrinted>2014-07-24T13:41:11Z</cp:lastPrinted>
  <dcterms:created xsi:type="dcterms:W3CDTF">2011-03-23T07:21:32Z</dcterms:created>
  <dcterms:modified xsi:type="dcterms:W3CDTF">2014-12-24T06:20:49Z</dcterms:modified>
</cp:coreProperties>
</file>